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92" r:id="rId2"/>
    <p:sldId id="341" r:id="rId3"/>
    <p:sldId id="347" r:id="rId4"/>
    <p:sldId id="342" r:id="rId5"/>
    <p:sldId id="352" r:id="rId6"/>
    <p:sldId id="353" r:id="rId7"/>
    <p:sldId id="348" r:id="rId8"/>
    <p:sldId id="349" r:id="rId9"/>
    <p:sldId id="354" r:id="rId10"/>
    <p:sldId id="356" r:id="rId11"/>
    <p:sldId id="357" r:id="rId12"/>
    <p:sldId id="358" r:id="rId13"/>
    <p:sldId id="314" r:id="rId14"/>
    <p:sldId id="350" r:id="rId15"/>
    <p:sldId id="351" r:id="rId16"/>
    <p:sldId id="310" r:id="rId17"/>
    <p:sldId id="315" r:id="rId18"/>
    <p:sldId id="311" r:id="rId19"/>
    <p:sldId id="312" r:id="rId20"/>
    <p:sldId id="360" r:id="rId21"/>
    <p:sldId id="313" r:id="rId22"/>
    <p:sldId id="367" r:id="rId23"/>
    <p:sldId id="361" r:id="rId24"/>
    <p:sldId id="359" r:id="rId25"/>
    <p:sldId id="362" r:id="rId26"/>
    <p:sldId id="363" r:id="rId27"/>
    <p:sldId id="364" r:id="rId28"/>
    <p:sldId id="365" r:id="rId29"/>
    <p:sldId id="366" r:id="rId30"/>
    <p:sldId id="368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55"/>
    <p:restoredTop sz="94673"/>
  </p:normalViewPr>
  <p:slideViewPr>
    <p:cSldViewPr snapToGrid="0" snapToObjects="1">
      <p:cViewPr>
        <p:scale>
          <a:sx n="109" d="100"/>
          <a:sy n="109" d="100"/>
        </p:scale>
        <p:origin x="-51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6D3A-233B-3C4A-AC8A-AA20BEDF9176}" type="datetimeFigureOut">
              <a:rPr kumimoji="1" lang="ko-KR" altLang="en-US" smtClean="0"/>
              <a:t>2018. 12. 19.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245-BF13-0C4B-8921-1A92ECDB7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232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6D3A-233B-3C4A-AC8A-AA20BEDF9176}" type="datetimeFigureOut">
              <a:rPr kumimoji="1" lang="ko-KR" altLang="en-US" smtClean="0"/>
              <a:t>2018. 12. 19.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245-BF13-0C4B-8921-1A92ECDB7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5423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6D3A-233B-3C4A-AC8A-AA20BEDF9176}" type="datetimeFigureOut">
              <a:rPr kumimoji="1" lang="ko-KR" altLang="en-US" smtClean="0"/>
              <a:t>2018. 12. 19.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245-BF13-0C4B-8921-1A92ECDB7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1874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6D3A-233B-3C4A-AC8A-AA20BEDF9176}" type="datetimeFigureOut">
              <a:rPr kumimoji="1" lang="ko-KR" altLang="en-US" smtClean="0"/>
              <a:t>2018. 12. 19.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245-BF13-0C4B-8921-1A92ECDB7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987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6D3A-233B-3C4A-AC8A-AA20BEDF9176}" type="datetimeFigureOut">
              <a:rPr kumimoji="1" lang="ko-KR" altLang="en-US" smtClean="0"/>
              <a:t>2018. 12. 19.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245-BF13-0C4B-8921-1A92ECDB7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9600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6D3A-233B-3C4A-AC8A-AA20BEDF9176}" type="datetimeFigureOut">
              <a:rPr kumimoji="1" lang="ko-KR" altLang="en-US" smtClean="0"/>
              <a:t>2018. 12. 19.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245-BF13-0C4B-8921-1A92ECDB7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9535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6D3A-233B-3C4A-AC8A-AA20BEDF9176}" type="datetimeFigureOut">
              <a:rPr kumimoji="1" lang="ko-KR" altLang="en-US" smtClean="0"/>
              <a:t>2018. 12. 19.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245-BF13-0C4B-8921-1A92ECDB7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4726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6D3A-233B-3C4A-AC8A-AA20BEDF9176}" type="datetimeFigureOut">
              <a:rPr kumimoji="1" lang="ko-KR" altLang="en-US" smtClean="0"/>
              <a:t>2018. 12. 19.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245-BF13-0C4B-8921-1A92ECDB7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7043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6D3A-233B-3C4A-AC8A-AA20BEDF9176}" type="datetimeFigureOut">
              <a:rPr kumimoji="1" lang="ko-KR" altLang="en-US" smtClean="0"/>
              <a:t>2018. 12. 19.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245-BF13-0C4B-8921-1A92ECDB7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663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6D3A-233B-3C4A-AC8A-AA20BEDF9176}" type="datetimeFigureOut">
              <a:rPr kumimoji="1" lang="ko-KR" altLang="en-US" smtClean="0"/>
              <a:t>2018. 12. 19.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245-BF13-0C4B-8921-1A92ECDB7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7318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6D3A-233B-3C4A-AC8A-AA20BEDF9176}" type="datetimeFigureOut">
              <a:rPr kumimoji="1" lang="ko-KR" altLang="en-US" smtClean="0"/>
              <a:t>2018. 12. 19.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245-BF13-0C4B-8921-1A92ECDB7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940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6D3A-233B-3C4A-AC8A-AA20BEDF9176}" type="datetimeFigureOut">
              <a:rPr kumimoji="1" lang="ko-KR" altLang="en-US" smtClean="0"/>
              <a:t>2018. 12. 19.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245-BF13-0C4B-8921-1A92ECDB7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2771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6D3A-233B-3C4A-AC8A-AA20BEDF9176}" type="datetimeFigureOut">
              <a:rPr kumimoji="1" lang="ko-KR" altLang="en-US" smtClean="0"/>
              <a:t>2018. 12. 19.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245-BF13-0C4B-8921-1A92ECDB7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8115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6D3A-233B-3C4A-AC8A-AA20BEDF9176}" type="datetimeFigureOut">
              <a:rPr kumimoji="1" lang="ko-KR" altLang="en-US" smtClean="0"/>
              <a:t>2018. 12. 19.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245-BF13-0C4B-8921-1A92ECDB7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860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6D3A-233B-3C4A-AC8A-AA20BEDF9176}" type="datetimeFigureOut">
              <a:rPr kumimoji="1" lang="ko-KR" altLang="en-US" smtClean="0"/>
              <a:t>2018. 12. 19.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245-BF13-0C4B-8921-1A92ECDB7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898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245-BF13-0C4B-8921-1A92ECDB7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6D3A-233B-3C4A-AC8A-AA20BEDF9176}" type="datetimeFigureOut">
              <a:rPr kumimoji="1" lang="ko-KR" altLang="en-US" smtClean="0"/>
              <a:t>2018. 12. 19.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8395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66D3A-233B-3C4A-AC8A-AA20BEDF9176}" type="datetimeFigureOut">
              <a:rPr kumimoji="1" lang="ko-KR" altLang="en-US" smtClean="0"/>
              <a:t>2018. 12. 19.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59C245-BF13-0C4B-8921-1A92ECDB71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883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EEA0D-18F7-B34A-9F45-BBCCEEC975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Python </a:t>
            </a:r>
            <a:r>
              <a:rPr kumimoji="1" lang="ko-KR" altLang="en-US" dirty="0"/>
              <a:t>수업 </a:t>
            </a:r>
            <a:r>
              <a:rPr kumimoji="1" lang="en-US" altLang="ko-KR" dirty="0"/>
              <a:t>6</a:t>
            </a:r>
            <a:r>
              <a:rPr kumimoji="1" lang="ko-KR" altLang="en-US" dirty="0" err="1"/>
              <a:t>회차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6394D9-323C-7642-9BA0-B188478EE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280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116BB-5E0F-3E4A-A73D-48FA7A3F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숙제</a:t>
            </a:r>
            <a:r>
              <a:rPr kumimoji="1" lang="en-US" altLang="ko-KR" dirty="0"/>
              <a:t>3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Dropout</a:t>
            </a:r>
            <a:r>
              <a:rPr kumimoji="1" lang="ko-KR" altLang="en-US" dirty="0"/>
              <a:t> 이란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EA0B2-CA59-EA47-8EDD-9F31CDA76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992" y="1674146"/>
            <a:ext cx="8933469" cy="3880773"/>
          </a:xfrm>
        </p:spPr>
        <p:txBody>
          <a:bodyPr>
            <a:normAutofit/>
          </a:bodyPr>
          <a:lstStyle/>
          <a:p>
            <a:r>
              <a:rPr lang="en-US" altLang="ko-KR" dirty="0"/>
              <a:t>Overfitting</a:t>
            </a:r>
            <a:r>
              <a:rPr lang="ko-KR" altLang="en-US" dirty="0"/>
              <a:t>을 막기위한 방법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feature</a:t>
            </a:r>
            <a:r>
              <a:rPr lang="ko-KR" altLang="en-US" dirty="0" err="1"/>
              <a:t>를</a:t>
            </a:r>
            <a:r>
              <a:rPr lang="ko-KR" altLang="en-US" dirty="0"/>
              <a:t> 스스로 줄이는 방법이다</a:t>
            </a:r>
            <a:r>
              <a:rPr lang="en-US" altLang="ko-KR" dirty="0"/>
              <a:t>.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6ADFCF-746C-2D4D-BED1-4224E08E1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21" y="3286775"/>
            <a:ext cx="4681093" cy="25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2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EEA0D-18F7-B34A-9F45-BBCCEEC975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 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6394D9-323C-7642-9BA0-B188478EE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048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6F128-5E74-8B4F-B90F-7AF59F0AB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8A74F-3A25-5044-9E2C-4BA507628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완전 연결이 아니다</a:t>
            </a:r>
            <a:r>
              <a:rPr kumimoji="1" lang="en-US" altLang="ko-KR" dirty="0"/>
              <a:t>. -&gt;</a:t>
            </a:r>
            <a:r>
              <a:rPr kumimoji="1" lang="ko-KR" altLang="en-US" dirty="0"/>
              <a:t> 일정한 수의 유닛에 연결된다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불변성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이미지내의</a:t>
            </a:r>
            <a:r>
              <a:rPr kumimoji="1" lang="ko-KR" altLang="en-US" dirty="0"/>
              <a:t> 위치와 무관하게 물체를 찾을 수 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96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95D9A-E63A-B54B-9911-E92CAAE3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D21CBA-7B7A-F04B-B621-698DD4725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3389"/>
            <a:ext cx="8596668" cy="3880773"/>
          </a:xfrm>
        </p:spPr>
        <p:txBody>
          <a:bodyPr/>
          <a:lstStyle/>
          <a:p>
            <a:r>
              <a:rPr kumimoji="1" lang="en-US" altLang="ko-KR" dirty="0"/>
              <a:t>Stride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</a:p>
          <a:p>
            <a:pPr lvl="1"/>
            <a:r>
              <a:rPr kumimoji="1" lang="en-US" altLang="ko-KR" dirty="0"/>
              <a:t>Filter</a:t>
            </a:r>
            <a:r>
              <a:rPr kumimoji="1" lang="ko-KR" altLang="en-US" dirty="0"/>
              <a:t>가 이동하는 칸 수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Padding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</a:p>
          <a:p>
            <a:pPr lvl="1"/>
            <a:r>
              <a:rPr kumimoji="1" lang="en-US" altLang="ko-KR" dirty="0" err="1"/>
              <a:t>Img</a:t>
            </a:r>
            <a:r>
              <a:rPr kumimoji="1" lang="ko-KR" altLang="en-US" dirty="0"/>
              <a:t>층의 최소한의 크기를 보장하기 위해 빈 테두리를 얼마나 </a:t>
            </a:r>
            <a:r>
              <a:rPr kumimoji="1" lang="ko-KR" altLang="en-US" dirty="0" err="1"/>
              <a:t>추가하는지의</a:t>
            </a:r>
            <a:r>
              <a:rPr kumimoji="1" lang="ko-KR" altLang="en-US" dirty="0"/>
              <a:t> 칸 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CDE305-55CA-ED42-99A8-D52B789D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891" y="1759841"/>
            <a:ext cx="4610100" cy="1943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96DC0F-69E9-074E-B885-858F9A20C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891" y="4889185"/>
            <a:ext cx="4740832" cy="163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00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5BB04-6E10-C64C-932F-033D256B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Mnist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CNN </a:t>
            </a:r>
            <a:r>
              <a:rPr kumimoji="1" lang="ko-KR" altLang="en-US" dirty="0"/>
              <a:t>적용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5432895-75E4-CC48-A4AD-3254578BF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667" y="2215303"/>
            <a:ext cx="8596312" cy="313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12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E32AA-FF2F-B744-9675-5AA71725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Mnist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CNN </a:t>
            </a:r>
            <a:r>
              <a:rPr kumimoji="1" lang="ko-KR" altLang="en-US" dirty="0"/>
              <a:t>적용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893AB2-3F59-EE43-A29C-E1AEC83C6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(</a:t>
            </a:r>
            <a:r>
              <a:rPr kumimoji="1" lang="ko-KR" altLang="en-US" dirty="0" err="1"/>
              <a:t>합성곱계층</a:t>
            </a:r>
            <a:r>
              <a:rPr kumimoji="1" lang="en-US" altLang="ko-KR" dirty="0"/>
              <a:t>+</a:t>
            </a:r>
            <a:r>
              <a:rPr kumimoji="1" lang="ko-KR" altLang="en-US" dirty="0" err="1"/>
              <a:t>풀링계층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을 각각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번씩</a:t>
            </a:r>
            <a:r>
              <a:rPr kumimoji="1" lang="en-US" altLang="ko-KR" dirty="0"/>
              <a:t>,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2</a:t>
            </a:r>
            <a:r>
              <a:rPr kumimoji="1" lang="ko-KR" altLang="en-US" dirty="0"/>
              <a:t>단계의 </a:t>
            </a:r>
            <a:r>
              <a:rPr kumimoji="1" lang="ko-KR" altLang="en-US" dirty="0" err="1"/>
              <a:t>은닉층을</a:t>
            </a:r>
            <a:r>
              <a:rPr kumimoji="1" lang="ko-KR" altLang="en-US" dirty="0"/>
              <a:t> 거치는 모델 </a:t>
            </a:r>
            <a:r>
              <a:rPr kumimoji="1" lang="ko-KR" altLang="en-US" dirty="0" err="1"/>
              <a:t>짜보기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4076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3D849-0507-2C41-B8A0-0A88958F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</a:t>
            </a:r>
            <a:r>
              <a:rPr kumimoji="1" lang="ko-KR" altLang="en-US" dirty="0"/>
              <a:t>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37D0BC-7F2E-0748-BA91-7790C3D1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8991"/>
            <a:ext cx="8596668" cy="4432371"/>
          </a:xfrm>
        </p:spPr>
        <p:txBody>
          <a:bodyPr/>
          <a:lstStyle/>
          <a:p>
            <a:r>
              <a:rPr kumimoji="1" lang="ko-KR" altLang="en-US" dirty="0"/>
              <a:t>모델링 과정에서 어떤 부분들이 추가로 필요할까요</a:t>
            </a:r>
            <a:r>
              <a:rPr kumimoji="1" lang="en-US" altLang="ko-KR" dirty="0"/>
              <a:t>?</a:t>
            </a:r>
          </a:p>
          <a:p>
            <a:pPr lvl="1"/>
            <a:r>
              <a:rPr kumimoji="1" lang="ko-KR" altLang="en-US" dirty="0" err="1"/>
              <a:t>합성곱계층</a:t>
            </a:r>
            <a:r>
              <a:rPr kumimoji="1" lang="en-US" altLang="ko-KR" dirty="0"/>
              <a:t>(conv2d)</a:t>
            </a:r>
          </a:p>
          <a:p>
            <a:pPr lvl="1"/>
            <a:r>
              <a:rPr kumimoji="1" lang="ko-KR" altLang="en-US" dirty="0" err="1"/>
              <a:t>풀링계층</a:t>
            </a:r>
            <a:r>
              <a:rPr kumimoji="1" lang="en-US" altLang="ko-KR" dirty="0"/>
              <a:t>(</a:t>
            </a:r>
            <a:r>
              <a:rPr lang="en-US" altLang="ko-KR" dirty="0"/>
              <a:t>max_pool_2x2)</a:t>
            </a:r>
          </a:p>
          <a:p>
            <a:pPr lvl="1"/>
            <a:r>
              <a:rPr lang="ko-KR" altLang="en-US" dirty="0"/>
              <a:t>활성화 함수</a:t>
            </a:r>
            <a:r>
              <a:rPr lang="en-US" altLang="ko-KR" dirty="0"/>
              <a:t>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원래 이미지의 크기로 재 구성</a:t>
            </a:r>
            <a:r>
              <a:rPr lang="en-US" altLang="ko-KR" dirty="0"/>
              <a:t>(reshape)</a:t>
            </a:r>
          </a:p>
          <a:p>
            <a:pPr lvl="1"/>
            <a:r>
              <a:rPr kumimoji="1" lang="ko-KR" altLang="en-US" dirty="0"/>
              <a:t>적절한 초기화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드롭아웃</a:t>
            </a:r>
            <a:r>
              <a:rPr kumimoji="1" lang="en-US" altLang="ko-KR" dirty="0"/>
              <a:t>(Dropout)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519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E888B7-A81F-CC49-8A5F-BBF4968957D8}"/>
              </a:ext>
            </a:extLst>
          </p:cNvPr>
          <p:cNvSpPr txBox="1"/>
          <p:nvPr/>
        </p:nvSpPr>
        <p:spPr>
          <a:xfrm>
            <a:off x="580618" y="510523"/>
            <a:ext cx="1038052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import </a:t>
            </a:r>
            <a:r>
              <a:rPr kumimoji="1" lang="en-US" altLang="ko-KR" dirty="0" err="1"/>
              <a:t>tensorflow</a:t>
            </a:r>
            <a:r>
              <a:rPr kumimoji="1" lang="en-US" altLang="ko-KR" dirty="0"/>
              <a:t> as </a:t>
            </a:r>
            <a:r>
              <a:rPr kumimoji="1" lang="en-US" altLang="ko-KR" dirty="0" err="1"/>
              <a:t>tf</a:t>
            </a:r>
            <a:endParaRPr kumimoji="1" lang="en-US" altLang="ko-KR" dirty="0"/>
          </a:p>
          <a:p>
            <a:r>
              <a:rPr kumimoji="1" lang="en-US" altLang="ko-KR" dirty="0"/>
              <a:t>from </a:t>
            </a:r>
            <a:r>
              <a:rPr kumimoji="1" lang="en-US" altLang="ko-KR" dirty="0" err="1"/>
              <a:t>tensorflow.examples.tutorials.mnist</a:t>
            </a:r>
            <a:r>
              <a:rPr kumimoji="1" lang="en-US" altLang="ko-KR" dirty="0"/>
              <a:t> import </a:t>
            </a:r>
            <a:r>
              <a:rPr kumimoji="1" lang="en-US" altLang="ko-KR" dirty="0" err="1"/>
              <a:t>input_data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# Dataset loading</a:t>
            </a:r>
          </a:p>
          <a:p>
            <a:r>
              <a:rPr kumimoji="1" lang="en-US" altLang="ko-KR" dirty="0" err="1"/>
              <a:t>mnist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input_data.read_data_sets</a:t>
            </a:r>
            <a:r>
              <a:rPr kumimoji="1" lang="en-US" altLang="ko-KR" dirty="0"/>
              <a:t>("./samples/</a:t>
            </a:r>
            <a:r>
              <a:rPr kumimoji="1" lang="en-US" altLang="ko-KR" dirty="0" err="1"/>
              <a:t>MNIST_data</a:t>
            </a:r>
            <a:r>
              <a:rPr kumimoji="1" lang="en-US" altLang="ko-KR" dirty="0"/>
              <a:t>/", </a:t>
            </a:r>
            <a:r>
              <a:rPr kumimoji="1" lang="en-US" altLang="ko-KR" dirty="0" err="1"/>
              <a:t>one_hot</a:t>
            </a:r>
            <a:r>
              <a:rPr kumimoji="1" lang="en-US" altLang="ko-KR" dirty="0"/>
              <a:t>=True)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# Set up model</a:t>
            </a:r>
          </a:p>
          <a:p>
            <a:r>
              <a:rPr kumimoji="1" lang="en-US" altLang="ko-KR" dirty="0"/>
              <a:t>x = </a:t>
            </a:r>
            <a:r>
              <a:rPr kumimoji="1" lang="en-US" altLang="ko-KR" dirty="0" err="1"/>
              <a:t>tf.placeholder</a:t>
            </a:r>
            <a:r>
              <a:rPr kumimoji="1" lang="en-US" altLang="ko-KR" dirty="0"/>
              <a:t>(tf.float32, [None, 784])</a:t>
            </a:r>
          </a:p>
          <a:p>
            <a:r>
              <a:rPr kumimoji="1" lang="en-US" altLang="ko-KR" dirty="0"/>
              <a:t>W = </a:t>
            </a:r>
            <a:r>
              <a:rPr kumimoji="1" lang="en-US" altLang="ko-KR" dirty="0" err="1"/>
              <a:t>tf.Variable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tf.zeros</a:t>
            </a:r>
            <a:r>
              <a:rPr kumimoji="1" lang="en-US" altLang="ko-KR" dirty="0"/>
              <a:t>([784, 10]))</a:t>
            </a:r>
          </a:p>
          <a:p>
            <a:r>
              <a:rPr kumimoji="1" lang="en-US" altLang="ko-KR" dirty="0"/>
              <a:t>b = </a:t>
            </a:r>
            <a:r>
              <a:rPr kumimoji="1" lang="en-US" altLang="ko-KR" dirty="0" err="1"/>
              <a:t>tf.Variable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tf.zeros</a:t>
            </a:r>
            <a:r>
              <a:rPr kumimoji="1" lang="en-US" altLang="ko-KR" dirty="0"/>
              <a:t>([10]))</a:t>
            </a:r>
          </a:p>
          <a:p>
            <a:r>
              <a:rPr kumimoji="1" lang="en-US" altLang="ko-KR" dirty="0"/>
              <a:t>y = </a:t>
            </a:r>
            <a:r>
              <a:rPr kumimoji="1" lang="en-US" altLang="ko-KR" dirty="0" err="1"/>
              <a:t>tf.nn.softmax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tf.matmul</a:t>
            </a:r>
            <a:r>
              <a:rPr kumimoji="1" lang="en-US" altLang="ko-KR" dirty="0"/>
              <a:t>(x, W) + b)	#</a:t>
            </a:r>
            <a:r>
              <a:rPr kumimoji="1" lang="ko-KR" altLang="en-US" dirty="0"/>
              <a:t>출력 함수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y_ = </a:t>
            </a:r>
            <a:r>
              <a:rPr kumimoji="1" lang="en-US" altLang="ko-KR" dirty="0" err="1"/>
              <a:t>tf.placeholder</a:t>
            </a:r>
            <a:r>
              <a:rPr kumimoji="1" lang="en-US" altLang="ko-KR" dirty="0"/>
              <a:t>(tf.float32, [None, 10])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cross_entropy</a:t>
            </a:r>
            <a:r>
              <a:rPr kumimoji="1" lang="en-US" altLang="ko-KR" dirty="0"/>
              <a:t> = -</a:t>
            </a:r>
            <a:r>
              <a:rPr kumimoji="1" lang="en-US" altLang="ko-KR" dirty="0" err="1"/>
              <a:t>tf.reduce_sum</a:t>
            </a:r>
            <a:r>
              <a:rPr kumimoji="1" lang="en-US" altLang="ko-KR" dirty="0"/>
              <a:t>(y_*</a:t>
            </a:r>
            <a:r>
              <a:rPr kumimoji="1" lang="en-US" altLang="ko-KR" dirty="0" err="1"/>
              <a:t>tf.log</a:t>
            </a:r>
            <a:r>
              <a:rPr kumimoji="1" lang="en-US" altLang="ko-KR" dirty="0"/>
              <a:t>(y))	#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학습함수</a:t>
            </a:r>
            <a:endParaRPr kumimoji="1" lang="en-US" altLang="ko-KR" dirty="0"/>
          </a:p>
          <a:p>
            <a:r>
              <a:rPr kumimoji="1" lang="en-US" altLang="ko-KR" dirty="0" err="1"/>
              <a:t>train_step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tf.train.GradientDescentOptimizer</a:t>
            </a:r>
            <a:r>
              <a:rPr kumimoji="1" lang="en-US" altLang="ko-KR" dirty="0"/>
              <a:t>(0.01).minimize(</a:t>
            </a:r>
            <a:r>
              <a:rPr kumimoji="1" lang="en-US" altLang="ko-KR" dirty="0" err="1"/>
              <a:t>cross_entropy</a:t>
            </a:r>
            <a:r>
              <a:rPr kumimoji="1" lang="en-US" altLang="ko-KR" dirty="0"/>
              <a:t>) </a:t>
            </a:r>
            <a:r>
              <a:rPr kumimoji="1" lang="ko-KR" altLang="en-US" dirty="0"/>
              <a:t> </a:t>
            </a:r>
            <a:r>
              <a:rPr kumimoji="1" lang="en-US" altLang="ko-KR" dirty="0"/>
              <a:t>#</a:t>
            </a:r>
            <a:r>
              <a:rPr kumimoji="1" lang="ko-KR" altLang="en-US" dirty="0" err="1"/>
              <a:t>경사하강법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189372-4AAD-A949-8D1C-8C733CB80A36}"/>
              </a:ext>
            </a:extLst>
          </p:cNvPr>
          <p:cNvSpPr/>
          <p:nvPr/>
        </p:nvSpPr>
        <p:spPr>
          <a:xfrm>
            <a:off x="738554" y="4229100"/>
            <a:ext cx="9311054" cy="879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이곳에 최적화 코드가 좀더 추가된다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403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36053-AFDF-184F-A6AA-7DFD1A0E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적절한 초기화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79E36F5-1A67-314C-A892-54E6C3D5C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838" y="1629880"/>
            <a:ext cx="6553200" cy="2044700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65501D9-6286-D048-84A0-EED630C3F43B}"/>
              </a:ext>
            </a:extLst>
          </p:cNvPr>
          <p:cNvSpPr txBox="1">
            <a:spLocks/>
          </p:cNvSpPr>
          <p:nvPr/>
        </p:nvSpPr>
        <p:spPr>
          <a:xfrm>
            <a:off x="819838" y="3795223"/>
            <a:ext cx="8596668" cy="2653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Weight : </a:t>
            </a:r>
            <a:r>
              <a:rPr kumimoji="1" lang="ko-KR" altLang="en-US" dirty="0"/>
              <a:t>적절한 </a:t>
            </a:r>
            <a:r>
              <a:rPr kumimoji="1" lang="ko-KR" altLang="en-US" dirty="0" err="1"/>
              <a:t>난수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절단 정규분포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Bias : 0.1</a:t>
            </a:r>
            <a:r>
              <a:rPr kumimoji="1" lang="ko-KR" altLang="en-US" dirty="0"/>
              <a:t>의 작은 값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무작위한</a:t>
            </a:r>
            <a:r>
              <a:rPr kumimoji="1" lang="ko-KR" altLang="en-US" dirty="0"/>
              <a:t> 값을 사용하면 학습된 특징 간의 대칭성을 무너뜨려 모델이 다양하고 풍부한 표현을 학습할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적당한 값의 범위를 지정하면 </a:t>
            </a:r>
            <a:r>
              <a:rPr kumimoji="1" lang="ko-KR" altLang="en-US" dirty="0" err="1"/>
              <a:t>경삿값의</a:t>
            </a:r>
            <a:r>
              <a:rPr kumimoji="1" lang="ko-KR" altLang="en-US" dirty="0"/>
              <a:t> 크기를 제어해서 네트워크가 효율적으로 수렴하게 할 수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8902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3D072-4C55-F64A-9F7D-A7546FFA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합성곱계층</a:t>
            </a:r>
            <a:r>
              <a:rPr kumimoji="1" lang="en-US" altLang="ko-KR" dirty="0"/>
              <a:t>(conv2d)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99FAA3-FE0B-DE41-8354-A2ABCAFBD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782110"/>
            <a:ext cx="9389858" cy="367705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X : 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다음과 같은 모양의 </a:t>
            </a:r>
            <a:r>
              <a:rPr lang="en-US" altLang="ko-KR" dirty="0"/>
              <a:t>4</a:t>
            </a:r>
            <a:r>
              <a:rPr lang="ko-KR" altLang="en-US" dirty="0"/>
              <a:t>차원 값이다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-&gt; [None, 28, 28, 1]</a:t>
            </a:r>
          </a:p>
          <a:p>
            <a:pPr lvl="1">
              <a:buFontTx/>
              <a:buChar char="-"/>
            </a:pPr>
            <a:r>
              <a:rPr lang="en-US" altLang="ko-KR" dirty="0"/>
              <a:t>28 x 28</a:t>
            </a:r>
            <a:r>
              <a:rPr lang="ko-KR" altLang="en-US" dirty="0"/>
              <a:t> 픽셀이며</a:t>
            </a:r>
            <a:r>
              <a:rPr lang="en-US" altLang="ko-KR" dirty="0"/>
              <a:t>,</a:t>
            </a:r>
            <a:r>
              <a:rPr lang="ko-KR" altLang="en-US" dirty="0"/>
              <a:t> 색 채널은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 err="1"/>
              <a:t>회색조</a:t>
            </a:r>
            <a:r>
              <a:rPr lang="en-US" altLang="ko-KR" dirty="0"/>
              <a:t>)</a:t>
            </a:r>
            <a:r>
              <a:rPr lang="ko-KR" altLang="en-US" dirty="0"/>
              <a:t> 임을 나타낸다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W : </a:t>
            </a:r>
            <a:r>
              <a:rPr lang="ko-KR" altLang="en-US" dirty="0" err="1"/>
              <a:t>합성곱</a:t>
            </a:r>
            <a:r>
              <a:rPr lang="ko-KR" altLang="en-US" dirty="0"/>
              <a:t> </a:t>
            </a:r>
            <a:r>
              <a:rPr lang="en-US" altLang="ko-KR" dirty="0"/>
              <a:t>filter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형태는 다음과 같다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[5, 5, 1, 32]</a:t>
            </a:r>
          </a:p>
          <a:p>
            <a:pPr lvl="1">
              <a:buFontTx/>
              <a:buChar char="-"/>
            </a:pPr>
            <a:r>
              <a:rPr lang="en-US" altLang="ko-KR" dirty="0"/>
              <a:t>5 x 5 x 1</a:t>
            </a:r>
            <a:r>
              <a:rPr lang="ko-KR" altLang="en-US" dirty="0"/>
              <a:t>의 </a:t>
            </a:r>
            <a:r>
              <a:rPr lang="en-US" altLang="ko-KR" dirty="0"/>
              <a:t>‘</a:t>
            </a:r>
            <a:r>
              <a:rPr lang="ko-KR" altLang="en-US" dirty="0"/>
              <a:t>윈도</a:t>
            </a:r>
            <a:r>
              <a:rPr lang="en-US" altLang="ko-KR" dirty="0"/>
              <a:t>’</a:t>
            </a:r>
            <a:r>
              <a:rPr lang="ko-KR" altLang="en-US" dirty="0"/>
              <a:t> 크기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32</a:t>
            </a:r>
            <a:r>
              <a:rPr lang="ko-KR" altLang="en-US" dirty="0"/>
              <a:t>는 특징 </a:t>
            </a:r>
            <a:r>
              <a:rPr lang="ko-KR" altLang="en-US" dirty="0" err="1"/>
              <a:t>맵의</a:t>
            </a:r>
            <a:r>
              <a:rPr lang="ko-KR" altLang="en-US" dirty="0"/>
              <a:t> 수 이다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Stride : </a:t>
            </a:r>
            <a:r>
              <a:rPr lang="ko-KR" altLang="en-US" dirty="0"/>
              <a:t>슬라이딩 윈도우가 한번에 이동하는 크기</a:t>
            </a:r>
            <a:r>
              <a:rPr lang="en-US" altLang="ko-KR" dirty="0"/>
              <a:t> 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로 설정 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b="1" dirty="0"/>
              <a:t>[1, x, y, 1] -&gt; first</a:t>
            </a:r>
            <a:r>
              <a:rPr lang="ko-KR" altLang="en-US" b="1" dirty="0"/>
              <a:t>는 </a:t>
            </a:r>
            <a:r>
              <a:rPr lang="en-US" altLang="ko-KR" b="1" dirty="0"/>
              <a:t>1</a:t>
            </a:r>
            <a:r>
              <a:rPr lang="ko-KR" altLang="en-US" b="1" dirty="0"/>
              <a:t>개씩 </a:t>
            </a:r>
            <a:r>
              <a:rPr lang="en-US" altLang="ko-KR" b="1" dirty="0"/>
              <a:t>batch </a:t>
            </a:r>
            <a:r>
              <a:rPr lang="ko-KR" altLang="en-US" b="1" dirty="0"/>
              <a:t>들 훑은 거다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[</a:t>
            </a:r>
            <a:r>
              <a:rPr lang="en-US" altLang="ko-KR" dirty="0" err="1"/>
              <a:t>batch_size</a:t>
            </a:r>
            <a:r>
              <a:rPr lang="en-US" altLang="ko-KR" dirty="0"/>
              <a:t>, </a:t>
            </a:r>
            <a:r>
              <a:rPr lang="en-US" altLang="ko-KR" dirty="0" err="1"/>
              <a:t>image_rows</a:t>
            </a:r>
            <a:r>
              <a:rPr lang="en-US" altLang="ko-KR" dirty="0"/>
              <a:t>, </a:t>
            </a:r>
            <a:r>
              <a:rPr lang="en-US" altLang="ko-KR" dirty="0" err="1"/>
              <a:t>image_cols</a:t>
            </a:r>
            <a:r>
              <a:rPr lang="en-US" altLang="ko-KR" dirty="0"/>
              <a:t>, </a:t>
            </a:r>
            <a:r>
              <a:rPr lang="en-US" altLang="ko-KR" dirty="0" err="1"/>
              <a:t>number_of_colors</a:t>
            </a:r>
            <a:r>
              <a:rPr lang="en-US" altLang="ko-KR" dirty="0"/>
              <a:t>]</a:t>
            </a:r>
          </a:p>
          <a:p>
            <a:pPr>
              <a:buFontTx/>
              <a:buChar char="-"/>
            </a:pPr>
            <a:r>
              <a:rPr lang="en-US" altLang="ko-KR" dirty="0"/>
              <a:t>Padding :</a:t>
            </a:r>
            <a:r>
              <a:rPr lang="ko-KR" altLang="en-US" dirty="0"/>
              <a:t> </a:t>
            </a:r>
            <a:r>
              <a:rPr lang="en-US" altLang="ko-KR" dirty="0"/>
              <a:t>same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buFontTx/>
              <a:buChar char="-"/>
            </a:pPr>
            <a:r>
              <a:rPr kumimoji="1" lang="ko-KR" altLang="en-US" dirty="0"/>
              <a:t>연산 결과의 크기가 </a:t>
            </a:r>
            <a:r>
              <a:rPr kumimoji="1" lang="en-US" altLang="ko-KR" dirty="0"/>
              <a:t>x</a:t>
            </a:r>
            <a:r>
              <a:rPr kumimoji="1" lang="ko-KR" altLang="en-US" dirty="0"/>
              <a:t>의 크기와 같도록 </a:t>
            </a:r>
            <a:r>
              <a:rPr kumimoji="1" lang="en-US" altLang="ko-KR" dirty="0"/>
              <a:t>x</a:t>
            </a:r>
            <a:r>
              <a:rPr kumimoji="1" lang="ko-KR" altLang="en-US" dirty="0"/>
              <a:t>의 테두리에 패딩이 적용된다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020AD5-664C-CB42-9814-C79ED65F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36" y="1530755"/>
            <a:ext cx="67056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36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8D6DA-41D7-4540-AC4C-CD521F3D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숙제</a:t>
            </a:r>
            <a:r>
              <a:rPr kumimoji="1" lang="en-US" altLang="ko-KR" dirty="0"/>
              <a:t>1-1.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학습횟수를</a:t>
            </a:r>
            <a:r>
              <a:rPr kumimoji="1" lang="ko-KR" altLang="en-US" dirty="0"/>
              <a:t> 올리기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8124942-7A0B-1643-9F46-7EFA70731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956" y="1480007"/>
            <a:ext cx="4467846" cy="4980666"/>
          </a:xfr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AE118E8-6029-114C-8958-EC729DB3CC6B}"/>
              </a:ext>
            </a:extLst>
          </p:cNvPr>
          <p:cNvCxnSpPr/>
          <p:nvPr/>
        </p:nvCxnSpPr>
        <p:spPr>
          <a:xfrm flipH="1">
            <a:off x="1659118" y="4553146"/>
            <a:ext cx="7352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34781C5-6926-AC41-9272-A0CAA53F440E}"/>
              </a:ext>
            </a:extLst>
          </p:cNvPr>
          <p:cNvCxnSpPr/>
          <p:nvPr/>
        </p:nvCxnSpPr>
        <p:spPr>
          <a:xfrm flipH="1">
            <a:off x="1000813" y="6460673"/>
            <a:ext cx="7352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03ECD235-08DA-0241-BA8D-20C82ED1B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486" y="1506540"/>
            <a:ext cx="4541881" cy="4954133"/>
          </a:xfrm>
          <a:prstGeom prst="rect">
            <a:avLst/>
          </a:prstGeom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7C95F876-B1E8-D64D-AA20-EC7C2E8EE7C1}"/>
              </a:ext>
            </a:extLst>
          </p:cNvPr>
          <p:cNvCxnSpPr/>
          <p:nvPr/>
        </p:nvCxnSpPr>
        <p:spPr>
          <a:xfrm>
            <a:off x="6117996" y="4524865"/>
            <a:ext cx="7258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26EDD47-163F-B345-9E0D-AD77A693ABDA}"/>
              </a:ext>
            </a:extLst>
          </p:cNvPr>
          <p:cNvCxnSpPr/>
          <p:nvPr/>
        </p:nvCxnSpPr>
        <p:spPr>
          <a:xfrm>
            <a:off x="5501486" y="6460673"/>
            <a:ext cx="7258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70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543F1-3570-8149-810A-9ED43921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합성곱계층</a:t>
            </a:r>
            <a:r>
              <a:rPr kumimoji="1" lang="en-US" altLang="ko-KR" dirty="0"/>
              <a:t>(conv2d)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5EECA-81C3-ED46-9D8C-C56B57E79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326860"/>
            <a:ext cx="8596668" cy="2714502"/>
          </a:xfrm>
        </p:spPr>
        <p:txBody>
          <a:bodyPr/>
          <a:lstStyle/>
          <a:p>
            <a:r>
              <a:rPr kumimoji="1" lang="ko-KR" altLang="en-US" dirty="0"/>
              <a:t>실제 사용할 </a:t>
            </a:r>
            <a:r>
              <a:rPr kumimoji="1" lang="ko-KR" altLang="en-US" dirty="0" err="1"/>
              <a:t>합성곱</a:t>
            </a:r>
            <a:r>
              <a:rPr kumimoji="1" lang="ko-KR" altLang="en-US" dirty="0"/>
              <a:t> 계층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Conv2d</a:t>
            </a:r>
            <a:r>
              <a:rPr kumimoji="1" lang="ko-KR" altLang="en-US" dirty="0"/>
              <a:t>와 적절히 초기화된 </a:t>
            </a:r>
            <a:r>
              <a:rPr kumimoji="1" lang="ko-KR" altLang="en-US" dirty="0" err="1"/>
              <a:t>변수값들을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이용한뒤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relu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활성화함수로 사용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37496F-8581-6445-9757-2B531071B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96904"/>
            <a:ext cx="6705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42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283C4-51F4-1245-BE64-F67F6F6A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 </a:t>
            </a:r>
            <a:r>
              <a:rPr kumimoji="1" lang="ko-KR" altLang="en-US" dirty="0" err="1"/>
              <a:t>풀링계층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max_pool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10CC9C-FCE5-024D-B88A-B76C24A6E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151762"/>
            <a:ext cx="8596668" cy="2889600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이전의 합성곱계층과 </a:t>
            </a:r>
            <a:r>
              <a:rPr lang="ko-KR" altLang="en-US" dirty="0" err="1"/>
              <a:t>거의동일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en-US" altLang="ko-KR" dirty="0"/>
              <a:t>X : 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err="1"/>
              <a:t>Ksize</a:t>
            </a:r>
            <a:r>
              <a:rPr lang="en-US" altLang="ko-KR" dirty="0"/>
              <a:t> : </a:t>
            </a:r>
            <a:r>
              <a:rPr lang="ko-KR" altLang="en-US" dirty="0"/>
              <a:t>다룰 차원의 크기</a:t>
            </a:r>
            <a:r>
              <a:rPr lang="en-US" altLang="ko-KR" dirty="0"/>
              <a:t> </a:t>
            </a:r>
          </a:p>
          <a:p>
            <a:pPr lvl="1">
              <a:buFontTx/>
              <a:buChar char="-"/>
            </a:pPr>
            <a:r>
              <a:rPr lang="en-US" altLang="ko-KR" dirty="0"/>
              <a:t>2 x 2 </a:t>
            </a:r>
            <a:r>
              <a:rPr lang="ko-KR" altLang="en-US" dirty="0"/>
              <a:t>크기의 필터를 이용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Stride : </a:t>
            </a:r>
            <a:r>
              <a:rPr lang="ko-KR" altLang="en-US" dirty="0"/>
              <a:t>이동할 크기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Padding :</a:t>
            </a:r>
            <a:r>
              <a:rPr lang="ko-KR" altLang="en-US" dirty="0"/>
              <a:t> </a:t>
            </a:r>
            <a:r>
              <a:rPr lang="en-US" altLang="ko-KR" dirty="0"/>
              <a:t>same</a:t>
            </a:r>
            <a:endParaRPr kumimoji="1"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34BE78-F50A-7D41-B848-AC13419C8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4" y="1839203"/>
            <a:ext cx="67056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74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6AF1F-962A-5E43-8F90-F4345069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 </a:t>
            </a:r>
            <a:r>
              <a:rPr kumimoji="1" lang="ko-KR" altLang="en-US" dirty="0"/>
              <a:t>이미지 변화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합성곱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풀링계층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E650C-DA9D-B241-9CAC-16BE15CBA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5564"/>
            <a:ext cx="8596668" cy="5140035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층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합성곱</a:t>
            </a:r>
            <a:r>
              <a:rPr kumimoji="1" lang="ko-KR" altLang="en-US" dirty="0"/>
              <a:t> 계층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이미지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28 x 28 x 1 </a:t>
            </a:r>
          </a:p>
          <a:p>
            <a:pPr lvl="2"/>
            <a:r>
              <a:rPr kumimoji="1" lang="ko-KR" altLang="en-US" dirty="0" err="1"/>
              <a:t>합성곱</a:t>
            </a:r>
            <a:r>
              <a:rPr kumimoji="1" lang="ko-KR" altLang="en-US" dirty="0"/>
              <a:t> 필터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5 x 5 x 1 x 32</a:t>
            </a:r>
          </a:p>
          <a:p>
            <a:pPr lvl="1"/>
            <a:r>
              <a:rPr kumimoji="1" lang="ko-KR" altLang="en-US" dirty="0" err="1"/>
              <a:t>풀링</a:t>
            </a:r>
            <a:r>
              <a:rPr kumimoji="1" lang="ko-KR" altLang="en-US" dirty="0"/>
              <a:t> 계층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이미지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28 x 28 x 32</a:t>
            </a:r>
          </a:p>
          <a:p>
            <a:pPr lvl="2"/>
            <a:r>
              <a:rPr kumimoji="1" lang="ko-KR" altLang="en-US" dirty="0" err="1"/>
              <a:t>풀링</a:t>
            </a:r>
            <a:r>
              <a:rPr kumimoji="1" lang="en-US" altLang="ko-KR" dirty="0"/>
              <a:t>(max)</a:t>
            </a:r>
            <a:r>
              <a:rPr kumimoji="1" lang="ko-KR" altLang="en-US" dirty="0"/>
              <a:t> 필터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2x 2</a:t>
            </a:r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층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합성곱</a:t>
            </a:r>
            <a:r>
              <a:rPr kumimoji="1" lang="ko-KR" altLang="en-US" dirty="0"/>
              <a:t> 계층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이미지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14 x 14 x 32</a:t>
            </a:r>
          </a:p>
          <a:p>
            <a:pPr lvl="2"/>
            <a:r>
              <a:rPr kumimoji="1" lang="ko-KR" altLang="en-US" dirty="0" err="1"/>
              <a:t>합성곱</a:t>
            </a:r>
            <a:r>
              <a:rPr kumimoji="1" lang="ko-KR" altLang="en-US" dirty="0"/>
              <a:t> 필터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5 x 5 x 32 x 64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 err="1"/>
              <a:t>풀링</a:t>
            </a:r>
            <a:r>
              <a:rPr kumimoji="1" lang="ko-KR" altLang="en-US" dirty="0"/>
              <a:t> 계층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이미지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14 x 14 x 64</a:t>
            </a:r>
          </a:p>
          <a:p>
            <a:pPr lvl="2"/>
            <a:r>
              <a:rPr kumimoji="1" lang="ko-KR" altLang="en-US" dirty="0" err="1"/>
              <a:t>풀링</a:t>
            </a:r>
            <a:r>
              <a:rPr kumimoji="1" lang="en-US" altLang="ko-KR" dirty="0"/>
              <a:t>(max)</a:t>
            </a:r>
            <a:r>
              <a:rPr kumimoji="1" lang="ko-KR" altLang="en-US" dirty="0"/>
              <a:t> 필터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 x 2</a:t>
            </a:r>
          </a:p>
          <a:p>
            <a:pPr lvl="2"/>
            <a:r>
              <a:rPr kumimoji="1" lang="en-US" altLang="ko-KR" dirty="0"/>
              <a:t>7 x 7 x 64</a:t>
            </a:r>
            <a:r>
              <a:rPr kumimoji="1" lang="ko-KR" altLang="en-US" dirty="0"/>
              <a:t> 의 이미지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457200" lvl="1" indent="0">
              <a:buNone/>
            </a:pPr>
            <a:endParaRPr kumimoji="1" lang="ko-KR" altLang="en-US" dirty="0"/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5A2CA8-8DE6-7B4A-B575-0D0F84CDD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24" y="2119744"/>
            <a:ext cx="9419776" cy="31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71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AF25C-BA60-8041-A831-7A7F12658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Full_layer</a:t>
            </a:r>
            <a:r>
              <a:rPr kumimoji="1" lang="en-US" altLang="ko-KR" dirty="0"/>
              <a:t>()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49F17A-E4B5-214A-9D75-386E7C68E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424136"/>
            <a:ext cx="8596668" cy="2617226"/>
          </a:xfrm>
        </p:spPr>
        <p:txBody>
          <a:bodyPr/>
          <a:lstStyle/>
          <a:p>
            <a:r>
              <a:rPr kumimoji="1" lang="en-US" altLang="ko-KR" dirty="0"/>
              <a:t>7 x 7 x 64 </a:t>
            </a:r>
            <a:r>
              <a:rPr kumimoji="1" lang="ko-KR" altLang="en-US" dirty="0"/>
              <a:t>의 픽셀을 </a:t>
            </a:r>
            <a:r>
              <a:rPr kumimoji="1" lang="ko-KR" altLang="en-US" dirty="0" err="1"/>
              <a:t>완전연결을</a:t>
            </a:r>
            <a:r>
              <a:rPr kumimoji="1" lang="ko-KR" altLang="en-US" dirty="0"/>
              <a:t> 사용해 </a:t>
            </a:r>
            <a:r>
              <a:rPr kumimoji="1" lang="en-US" altLang="ko-KR" dirty="0"/>
              <a:t>1 x 1 x 1024</a:t>
            </a:r>
            <a:r>
              <a:rPr kumimoji="1" lang="ko-KR" altLang="en-US" dirty="0"/>
              <a:t> 픽셀로 </a:t>
            </a:r>
            <a:r>
              <a:rPr kumimoji="1" lang="ko-KR" altLang="en-US" dirty="0" err="1"/>
              <a:t>만듬</a:t>
            </a:r>
            <a:endParaRPr kumimoji="1" lang="en-US" altLang="ko-KR" dirty="0"/>
          </a:p>
          <a:p>
            <a:r>
              <a:rPr kumimoji="1" lang="ko-KR" altLang="en-US" dirty="0"/>
              <a:t>마지막 </a:t>
            </a:r>
            <a:r>
              <a:rPr kumimoji="1" lang="ko-KR" altLang="en-US" dirty="0" err="1"/>
              <a:t>출력층에</a:t>
            </a:r>
            <a:r>
              <a:rPr kumimoji="1" lang="ko-KR" altLang="en-US" dirty="0"/>
              <a:t> 해당하므로 활성화함수인 </a:t>
            </a:r>
            <a:r>
              <a:rPr kumimoji="1" lang="en-US" altLang="ko-KR" dirty="0" err="1"/>
              <a:t>relu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안쓰고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차후에 소프트맥스를 쓸 것임</a:t>
            </a:r>
            <a:r>
              <a:rPr kumimoji="1"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AEC276-D349-7F41-B830-2B2DE2DF7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32068"/>
            <a:ext cx="6705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08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56AB1-702A-F24C-98CB-6ECC740CA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드롭아웃</a:t>
            </a:r>
            <a:r>
              <a:rPr kumimoji="1" lang="en-US" altLang="ko-KR" dirty="0"/>
              <a:t>(dropout)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F25D7E-7BB9-384C-A81E-4547BC6A0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150920"/>
            <a:ext cx="9270230" cy="3249880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계층 내의 유닛 중 임의의 사전에 설정된 부분을 학습 중 값을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세팅하여 꺼버리는 방식으로 시킴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완전 연결한 </a:t>
            </a:r>
            <a:r>
              <a:rPr kumimoji="1" lang="en-US" altLang="ko-KR" dirty="0"/>
              <a:t>1 x 1 x 1024</a:t>
            </a:r>
            <a:r>
              <a:rPr kumimoji="1" lang="ko-KR" altLang="en-US" dirty="0"/>
              <a:t> 픽셀의 데이터에 적용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tf.nn.dropout</a:t>
            </a:r>
            <a:r>
              <a:rPr kumimoji="1" lang="en-US" altLang="ko-KR" dirty="0"/>
              <a:t>(full_1, </a:t>
            </a:r>
            <a:r>
              <a:rPr kumimoji="1" lang="en-US" altLang="ko-KR" dirty="0" err="1"/>
              <a:t>keep_prob</a:t>
            </a:r>
            <a:r>
              <a:rPr kumimoji="1" lang="en-US" altLang="ko-KR" dirty="0"/>
              <a:t>=</a:t>
            </a:r>
            <a:r>
              <a:rPr kumimoji="1" lang="en-US" altLang="ko-KR" dirty="0" err="1"/>
              <a:t>keep_prob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여기서 </a:t>
            </a:r>
            <a:r>
              <a:rPr kumimoji="1" lang="en-US" altLang="ko-KR" dirty="0" err="1"/>
              <a:t>keep_prob</a:t>
            </a:r>
            <a:r>
              <a:rPr kumimoji="1" lang="ko-KR" altLang="en-US" dirty="0"/>
              <a:t>는 각 단계에서 학습을 계속할 뉴런의 비율이다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 err="1"/>
              <a:t>학습단계</a:t>
            </a:r>
            <a:r>
              <a:rPr kumimoji="1" lang="en-US" altLang="ko-KR" dirty="0"/>
              <a:t>(</a:t>
            </a:r>
            <a:r>
              <a:rPr lang="en-US" altLang="ko-KR" dirty="0" err="1"/>
              <a:t>train_step</a:t>
            </a:r>
            <a:r>
              <a:rPr lang="en-US" altLang="ko-KR" dirty="0"/>
              <a:t>)</a:t>
            </a:r>
            <a:r>
              <a:rPr kumimoji="1" lang="ko-KR" altLang="en-US" dirty="0"/>
              <a:t> 에서는 </a:t>
            </a:r>
            <a:r>
              <a:rPr kumimoji="1" lang="en-US" altLang="ko-KR" dirty="0"/>
              <a:t>0.5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테스트 단계</a:t>
            </a:r>
            <a:r>
              <a:rPr kumimoji="1" lang="en-US" altLang="ko-KR" dirty="0"/>
              <a:t>(</a:t>
            </a:r>
            <a:r>
              <a:rPr lang="en-US" altLang="ko-KR" dirty="0"/>
              <a:t>accuracy )</a:t>
            </a:r>
            <a:r>
              <a:rPr kumimoji="1" lang="ko-KR" altLang="en-US" dirty="0"/>
              <a:t>에서는 </a:t>
            </a:r>
            <a:r>
              <a:rPr kumimoji="1" lang="ko-KR" altLang="en-US" dirty="0" err="1"/>
              <a:t>드롭아웃</a:t>
            </a:r>
            <a:r>
              <a:rPr kumimoji="1" lang="ko-KR" altLang="en-US" dirty="0"/>
              <a:t> 적용하지 않으므로 </a:t>
            </a:r>
            <a:r>
              <a:rPr kumimoji="1" lang="en-US" altLang="ko-KR" dirty="0"/>
              <a:t>1.0</a:t>
            </a:r>
            <a:r>
              <a:rPr kumimoji="1" lang="ko-KR" altLang="en-US" dirty="0"/>
              <a:t>을 입력할 것이다</a:t>
            </a:r>
            <a:r>
              <a:rPr kumimoji="1"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BE1895-6D22-FC48-BA3F-C87D47671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443" y="2048467"/>
            <a:ext cx="67056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94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A2507-5B3A-8E40-9D28-BAD407EF4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전체 흐름을 </a:t>
            </a:r>
            <a:r>
              <a:rPr kumimoji="1" lang="ko-KR" altLang="en-US" dirty="0" err="1"/>
              <a:t>봐보자</a:t>
            </a:r>
            <a:endParaRPr kumimoji="1"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4C50BD5-79C2-A246-99A9-97EB73EB9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34CAAD-C131-FB42-90F8-7EEE8A1D5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87532"/>
            <a:ext cx="6407629" cy="567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75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8FE9E-1348-5847-9774-D4F0AF2C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039C1A0-9FCF-C140-B9AA-DC05900CE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486889"/>
            <a:ext cx="9466326" cy="586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42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EDBE7-30C3-DD49-93AF-3A282C62E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A2EF217-9B72-BA48-B3D1-23DADF6F1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2" y="1543793"/>
            <a:ext cx="10619847" cy="429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08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286CA-F1EF-3642-BEF9-D42D48DE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결과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8C16154-E481-F14D-9454-F9EB15F74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616" y="1270000"/>
            <a:ext cx="4447309" cy="5502253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98C483-E02A-D447-B0A9-E3501011B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226" y="1270000"/>
            <a:ext cx="6126113" cy="520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48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D9FD2-D628-F747-8271-F0515546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결과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2DFAF7-9B2B-374F-A5D4-4CBE9D694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더 높은 정확도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훈련에 더 오랜 시간이 걸림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21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6A9D8-EA8D-6D4C-9A26-64E9C2B47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숙제</a:t>
            </a:r>
            <a:r>
              <a:rPr kumimoji="1" lang="en-US" altLang="ko-KR" dirty="0"/>
              <a:t>1-2.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학습률</a:t>
            </a:r>
            <a:r>
              <a:rPr kumimoji="1" lang="ko-KR" altLang="en-US" dirty="0"/>
              <a:t> 조정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49A7C8F-7035-2343-8F73-7EBEC5A40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522" y="1858930"/>
            <a:ext cx="4535923" cy="4447602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95AE25-EE61-8A41-991A-1D43AAAD7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484" y="1858931"/>
            <a:ext cx="4618071" cy="452815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B4DFC898-54E3-9541-ABFE-21DAF955390A}"/>
              </a:ext>
            </a:extLst>
          </p:cNvPr>
          <p:cNvCxnSpPr/>
          <p:nvPr/>
        </p:nvCxnSpPr>
        <p:spPr>
          <a:xfrm>
            <a:off x="3770722" y="3638746"/>
            <a:ext cx="2922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C3BB5AB3-44A1-AF4E-81DF-41338C1D0DA0}"/>
              </a:ext>
            </a:extLst>
          </p:cNvPr>
          <p:cNvCxnSpPr/>
          <p:nvPr/>
        </p:nvCxnSpPr>
        <p:spPr>
          <a:xfrm>
            <a:off x="8325439" y="3715731"/>
            <a:ext cx="2922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F09C63B4-87F1-DE47-AF3D-A165B4C752EC}"/>
              </a:ext>
            </a:extLst>
          </p:cNvPr>
          <p:cNvCxnSpPr/>
          <p:nvPr/>
        </p:nvCxnSpPr>
        <p:spPr>
          <a:xfrm>
            <a:off x="1311897" y="6298676"/>
            <a:ext cx="2922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BB5C708-FADB-E942-A164-4590281D2C4A}"/>
              </a:ext>
            </a:extLst>
          </p:cNvPr>
          <p:cNvCxnSpPr/>
          <p:nvPr/>
        </p:nvCxnSpPr>
        <p:spPr>
          <a:xfrm>
            <a:off x="5866615" y="6387081"/>
            <a:ext cx="2922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4E85E6A-DA2F-EA4D-BB83-AFEC80483CDC}"/>
              </a:ext>
            </a:extLst>
          </p:cNvPr>
          <p:cNvSpPr txBox="1">
            <a:spLocks/>
          </p:cNvSpPr>
          <p:nvPr/>
        </p:nvSpPr>
        <p:spPr>
          <a:xfrm>
            <a:off x="677334" y="1391521"/>
            <a:ext cx="8596668" cy="60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 큰 효과는 없거나 나빠지는 경우가 빈번하므로 신중히 다뤄야한다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794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D9FD2-D628-F747-8271-F0515546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그밖에</a:t>
            </a:r>
            <a:r>
              <a:rPr kumimoji="1" lang="en-US" altLang="ko-KR" dirty="0"/>
              <a:t>.. CNN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2DFAF7-9B2B-374F-A5D4-4CBE9D694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이라는 모델도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10</a:t>
            </a:r>
            <a:r>
              <a:rPr kumimoji="1" lang="ko-KR" altLang="en-US" dirty="0"/>
              <a:t>개의 분류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비행기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자동차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고양이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개구리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트럭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417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6BD6A-EA4D-304E-937E-C83B5924E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숙제</a:t>
            </a:r>
            <a:r>
              <a:rPr kumimoji="1" lang="en-US" altLang="ko-KR" dirty="0"/>
              <a:t>1-3.</a:t>
            </a:r>
            <a:r>
              <a:rPr kumimoji="1" lang="ko-KR" altLang="en-US" dirty="0"/>
              <a:t> 다른 알고리즘 사용 등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F725E18-FC40-9C4C-B149-58D1F0D12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544" y="1745809"/>
            <a:ext cx="5285891" cy="403659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2DCAF9-8024-DE46-A705-FC3E757766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4" t="3933" r="54459" b="5230"/>
          <a:stretch/>
        </p:blipFill>
        <p:spPr>
          <a:xfrm>
            <a:off x="1150070" y="5948314"/>
            <a:ext cx="4440026" cy="32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53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03E28-4543-1B4E-AA7F-202EE7C6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숙제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41C62BC7-6CBA-1E42-963C-FC3EFE41C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5519" y="2405856"/>
            <a:ext cx="5461000" cy="3390900"/>
          </a:xfrm>
        </p:spPr>
      </p:pic>
    </p:spTree>
    <p:extLst>
      <p:ext uri="{BB962C8B-B14F-4D97-AF65-F5344CB8AC3E}">
        <p14:creationId xmlns:p14="http://schemas.microsoft.com/office/powerpoint/2010/main" val="4230688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6880-8A7A-AB47-97C9-88722FC6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숙제</a:t>
            </a:r>
            <a:r>
              <a:rPr kumimoji="1" lang="en-US" altLang="ko-KR" dirty="0"/>
              <a:t>3 –</a:t>
            </a:r>
            <a:r>
              <a:rPr kumimoji="1" lang="ko-KR" altLang="en-US" dirty="0"/>
              <a:t>최소 아래의 개념 이해하고 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B67B37-44DC-594F-AD1A-EB3D5D0CA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70253"/>
            <a:ext cx="8596668" cy="4999851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의 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합성곱계층</a:t>
            </a:r>
            <a:r>
              <a:rPr kumimoji="1" lang="en-US" altLang="ko-KR" dirty="0"/>
              <a:t>(conv2d)</a:t>
            </a:r>
          </a:p>
          <a:p>
            <a:pPr lvl="1"/>
            <a:r>
              <a:rPr kumimoji="1" lang="ko-KR" altLang="en-US" dirty="0" err="1"/>
              <a:t>풀링계층</a:t>
            </a:r>
            <a:r>
              <a:rPr kumimoji="1" lang="en-US" altLang="ko-KR" dirty="0"/>
              <a:t>(</a:t>
            </a:r>
            <a:r>
              <a:rPr lang="en-US" altLang="ko-KR" dirty="0"/>
              <a:t>max_pool_2x2)</a:t>
            </a:r>
          </a:p>
          <a:p>
            <a:pPr lvl="1"/>
            <a:r>
              <a:rPr lang="ko-KR" altLang="en-US" dirty="0"/>
              <a:t>활성화 함수</a:t>
            </a:r>
            <a:r>
              <a:rPr lang="en-US" altLang="ko-KR" dirty="0"/>
              <a:t>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 err="1"/>
              <a:t>오버피팅을</a:t>
            </a:r>
            <a:r>
              <a:rPr kumimoji="1" lang="ko-KR" altLang="en-US" dirty="0"/>
              <a:t> 막는 최적화 방법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드롭아웃</a:t>
            </a:r>
            <a:r>
              <a:rPr kumimoji="1" lang="en-US" altLang="ko-KR" dirty="0"/>
              <a:t>(Dropout)</a:t>
            </a:r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103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116BB-5E0F-3E4A-A73D-48FA7A3F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숙제</a:t>
            </a:r>
            <a:r>
              <a:rPr kumimoji="1" lang="en-US" altLang="ko-KR" dirty="0"/>
              <a:t>3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핵심인 두 계층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EA0B2-CA59-EA47-8EDD-9F31CDA76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54986"/>
            <a:ext cx="8325264" cy="3880773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합성곱</a:t>
            </a:r>
            <a:r>
              <a:rPr kumimoji="1" lang="en-US" altLang="ko-KR" dirty="0"/>
              <a:t>(convolutional)</a:t>
            </a:r>
            <a:r>
              <a:rPr kumimoji="1" lang="ko-KR" altLang="en-US" dirty="0"/>
              <a:t> 계층 </a:t>
            </a:r>
            <a:r>
              <a:rPr lang="ko-KR" altLang="en-US" dirty="0"/>
              <a:t> </a:t>
            </a:r>
            <a:endParaRPr lang="en-US" altLang="ko-KR" dirty="0"/>
          </a:p>
          <a:p>
            <a:pPr lvl="1"/>
            <a:r>
              <a:rPr lang="ko-KR" altLang="en-US" dirty="0"/>
              <a:t>필터를 이용해 </a:t>
            </a:r>
            <a:r>
              <a:rPr lang="ko-KR" altLang="en-US" dirty="0" err="1"/>
              <a:t>합성곱</a:t>
            </a:r>
            <a:r>
              <a:rPr lang="ko-KR" altLang="en-US" dirty="0"/>
              <a:t> 연산을 수행한다</a:t>
            </a:r>
            <a:r>
              <a:rPr lang="en-US" altLang="ko-KR" dirty="0"/>
              <a:t>. </a:t>
            </a:r>
            <a:r>
              <a:rPr lang="ko-KR" altLang="en-US" dirty="0"/>
              <a:t>필터</a:t>
            </a:r>
            <a:r>
              <a:rPr lang="en-US" altLang="ko-KR" dirty="0"/>
              <a:t>(</a:t>
            </a:r>
            <a:r>
              <a:rPr lang="ko-KR" altLang="en-US" dirty="0"/>
              <a:t>커널 </a:t>
            </a:r>
            <a:r>
              <a:rPr lang="en-US" altLang="ko-KR" dirty="0"/>
              <a:t>=</a:t>
            </a:r>
            <a:r>
              <a:rPr lang="ko-KR" altLang="en-US" dirty="0"/>
              <a:t> 가중치</a:t>
            </a:r>
            <a:r>
              <a:rPr lang="en-US" altLang="ko-KR" dirty="0"/>
              <a:t>)</a:t>
            </a:r>
            <a:r>
              <a:rPr lang="ko-KR" altLang="en-US" dirty="0"/>
              <a:t>의 윈도우를 일정 간격으로 이동해가며 입력 데이터에 적용한다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 err="1"/>
              <a:t>딥러닝과</a:t>
            </a:r>
            <a:r>
              <a:rPr lang="ko-KR" altLang="en-US" dirty="0"/>
              <a:t> 달리 </a:t>
            </a:r>
            <a:r>
              <a:rPr kumimoji="1" lang="ko-KR" altLang="en-US" dirty="0"/>
              <a:t>데이터 형상이 유지됨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58BFC-DEA0-1B47-A482-E9361E9C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241" y="3795373"/>
            <a:ext cx="5080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74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116BB-5E0F-3E4A-A73D-48FA7A3F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숙제</a:t>
            </a:r>
            <a:r>
              <a:rPr kumimoji="1" lang="en-US" altLang="ko-KR" dirty="0"/>
              <a:t>3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핵심인 두 계층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EA0B2-CA59-EA47-8EDD-9F31CDA76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992" y="1674146"/>
            <a:ext cx="8933469" cy="3880773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풀링</a:t>
            </a:r>
            <a:r>
              <a:rPr kumimoji="1" lang="en-US" altLang="ko-KR" dirty="0"/>
              <a:t>(pooling)</a:t>
            </a:r>
            <a:r>
              <a:rPr kumimoji="1" lang="ko-KR" altLang="en-US" dirty="0"/>
              <a:t> 계층 </a:t>
            </a:r>
            <a:endParaRPr kumimoji="1" lang="en-US" altLang="ko-KR" dirty="0"/>
          </a:p>
          <a:p>
            <a:pPr lvl="1"/>
            <a:r>
              <a:rPr lang="ko-KR" altLang="en-US" dirty="0"/>
              <a:t> </a:t>
            </a:r>
            <a:r>
              <a:rPr lang="ko-KR" altLang="en-US" dirty="0" err="1"/>
              <a:t>풀링은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차원 데이터의 세로 및 가로 방향의 공간</a:t>
            </a:r>
            <a:r>
              <a:rPr lang="en-US" altLang="ko-KR" dirty="0"/>
              <a:t>(</a:t>
            </a:r>
            <a:r>
              <a:rPr lang="ko-KR" altLang="en-US" dirty="0"/>
              <a:t>매개변수</a:t>
            </a:r>
            <a:r>
              <a:rPr lang="en-US" altLang="ko-KR" dirty="0"/>
              <a:t>)</a:t>
            </a:r>
            <a:r>
              <a:rPr lang="ko-KR" altLang="en-US" dirty="0"/>
              <a:t>을 줄이는 연산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풀링에는</a:t>
            </a:r>
            <a:r>
              <a:rPr lang="ko-KR" altLang="en-US" dirty="0"/>
              <a:t> 최대 </a:t>
            </a:r>
            <a:r>
              <a:rPr lang="ko-KR" altLang="en-US" dirty="0" err="1"/>
              <a:t>풀링</a:t>
            </a:r>
            <a:r>
              <a:rPr lang="en-US" altLang="ko-KR" dirty="0"/>
              <a:t>(Max Pooling), </a:t>
            </a:r>
            <a:r>
              <a:rPr lang="ko-KR" altLang="en-US" dirty="0"/>
              <a:t>평균 </a:t>
            </a:r>
            <a:r>
              <a:rPr lang="ko-KR" altLang="en-US" dirty="0" err="1"/>
              <a:t>풀링</a:t>
            </a:r>
            <a:r>
              <a:rPr lang="en-US" altLang="ko-KR" dirty="0"/>
              <a:t>(Average Pooling) </a:t>
            </a:r>
            <a:r>
              <a:rPr lang="ko-KR" altLang="en-US" dirty="0"/>
              <a:t>등이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최대 </a:t>
            </a:r>
            <a:r>
              <a:rPr lang="ko-KR" altLang="en-US" dirty="0" err="1"/>
              <a:t>풀링은</a:t>
            </a:r>
            <a:r>
              <a:rPr lang="ko-KR" altLang="en-US" dirty="0"/>
              <a:t> 대상 영역에서 최댓값을 취하는 연산</a:t>
            </a:r>
            <a:r>
              <a:rPr lang="en-US" altLang="ko-KR" dirty="0"/>
              <a:t>, </a:t>
            </a:r>
            <a:r>
              <a:rPr lang="ko-KR" altLang="en-US" dirty="0"/>
              <a:t>평균 </a:t>
            </a:r>
            <a:r>
              <a:rPr lang="ko-KR" altLang="en-US" dirty="0" err="1"/>
              <a:t>풀링은</a:t>
            </a:r>
            <a:r>
              <a:rPr lang="ko-KR" altLang="en-US" dirty="0"/>
              <a:t> 대상 영역의 평균을 계산한다</a:t>
            </a:r>
            <a:r>
              <a:rPr lang="en-US" altLang="ko-KR" dirty="0"/>
              <a:t>. </a:t>
            </a:r>
            <a:r>
              <a:rPr lang="ko-KR" altLang="en-US" dirty="0"/>
              <a:t>이미지 인식 분야에서는 주로 최대 </a:t>
            </a:r>
            <a:r>
              <a:rPr lang="ko-KR" altLang="en-US" dirty="0" err="1"/>
              <a:t>풀링을</a:t>
            </a:r>
            <a:r>
              <a:rPr lang="ko-KR" altLang="en-US" dirty="0"/>
              <a:t> 사용한다</a:t>
            </a:r>
            <a:r>
              <a:rPr lang="en-US" altLang="ko-KR" dirty="0"/>
              <a:t>. </a:t>
            </a:r>
            <a:r>
              <a:rPr kumimoji="1"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CEA005-69D0-2741-9113-3F3EF855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33" y="4351866"/>
            <a:ext cx="5080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7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116BB-5E0F-3E4A-A73D-48FA7A3F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숙제</a:t>
            </a:r>
            <a:r>
              <a:rPr kumimoji="1" lang="en-US" altLang="ko-KR" dirty="0"/>
              <a:t>3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en-US" altLang="ko-KR" dirty="0" err="1"/>
              <a:t>Relu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EA0B2-CA59-EA47-8EDD-9F31CDA76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992" y="1674146"/>
            <a:ext cx="8933469" cy="3880773"/>
          </a:xfrm>
        </p:spPr>
        <p:txBody>
          <a:bodyPr>
            <a:normAutofit/>
          </a:bodyPr>
          <a:lstStyle/>
          <a:p>
            <a:r>
              <a:rPr lang="en-US" altLang="ko-KR" dirty="0"/>
              <a:t>Rectified Linear Unit </a:t>
            </a:r>
            <a:r>
              <a:rPr lang="ko-KR" altLang="en-US" dirty="0"/>
              <a:t>을 </a:t>
            </a:r>
            <a:r>
              <a:rPr lang="ko-KR" altLang="en-US" dirty="0" err="1"/>
              <a:t>줄인말</a:t>
            </a:r>
            <a:r>
              <a:rPr lang="en-US" altLang="ko-KR" dirty="0"/>
              <a:t>.</a:t>
            </a:r>
          </a:p>
          <a:p>
            <a:pPr lvl="1"/>
            <a:r>
              <a:rPr kumimoji="1" lang="ko-KR" altLang="en-US" dirty="0"/>
              <a:t>개선된 </a:t>
            </a:r>
            <a:r>
              <a:rPr kumimoji="1" lang="ko-KR" altLang="en-US" dirty="0" err="1"/>
              <a:t>선형함수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활성화 함수로 자주 쓰이는 함수</a:t>
            </a:r>
            <a:r>
              <a:rPr kumimoji="1" lang="en-US" altLang="ko-KR" dirty="0"/>
              <a:t>.</a:t>
            </a:r>
          </a:p>
          <a:p>
            <a:r>
              <a:rPr lang="ko-KR" altLang="en-US" dirty="0"/>
              <a:t>계산이 간단해 </a:t>
            </a:r>
            <a:r>
              <a:rPr lang="en-US" altLang="ko-KR" dirty="0"/>
              <a:t>Sigmoid</a:t>
            </a:r>
            <a:r>
              <a:rPr lang="ko-KR" altLang="en-US" dirty="0"/>
              <a:t> 보다 빠름</a:t>
            </a:r>
            <a:r>
              <a:rPr lang="en-US" altLang="ko-KR" dirty="0"/>
              <a:t>.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CC1F09-3A0D-0441-88F1-F6F458CE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726" y="3726910"/>
            <a:ext cx="5080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17437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{CA0A1BBC-76A1-394C-905A-46852F320BA6}tf10001060</Template>
  <TotalTime>624</TotalTime>
  <Words>886</Words>
  <Application>Microsoft Macintosh PowerPoint</Application>
  <PresentationFormat>와이드스크린</PresentationFormat>
  <Paragraphs>141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맑은 고딕</vt:lpstr>
      <vt:lpstr>HY그래픽M</vt:lpstr>
      <vt:lpstr>Arial</vt:lpstr>
      <vt:lpstr>Trebuchet MS</vt:lpstr>
      <vt:lpstr>Wingdings 3</vt:lpstr>
      <vt:lpstr>패싯</vt:lpstr>
      <vt:lpstr>Python 수업 6회차</vt:lpstr>
      <vt:lpstr>숙제1-1. 학습횟수를 올리기</vt:lpstr>
      <vt:lpstr>숙제1-2. 학습률 조정</vt:lpstr>
      <vt:lpstr>숙제1-3. 다른 알고리즘 사용 등..</vt:lpstr>
      <vt:lpstr>숙제2</vt:lpstr>
      <vt:lpstr>숙제3 –최소 아래의 개념 이해하고 오기</vt:lpstr>
      <vt:lpstr>숙제3 - CNN의 핵심인 두 계층</vt:lpstr>
      <vt:lpstr>숙제3 - CNN의 핵심인 두 계층</vt:lpstr>
      <vt:lpstr>숙제3 – Relu란?</vt:lpstr>
      <vt:lpstr>숙제3 – Dropout 이란?</vt:lpstr>
      <vt:lpstr>CNN 프로그래밍</vt:lpstr>
      <vt:lpstr>CNN의 특징</vt:lpstr>
      <vt:lpstr>CNN</vt:lpstr>
      <vt:lpstr>Mnist에 CNN 적용.</vt:lpstr>
      <vt:lpstr>Mnist에 CNN 적용.</vt:lpstr>
      <vt:lpstr>CNN 프로그래밍</vt:lpstr>
      <vt:lpstr>PowerPoint 프레젠테이션</vt:lpstr>
      <vt:lpstr>1. 적절한 초기화</vt:lpstr>
      <vt:lpstr>2. 합성곱계층(conv2d)</vt:lpstr>
      <vt:lpstr>2. 합성곱계층(conv2d)</vt:lpstr>
      <vt:lpstr>3. 풀링계층(max_pool)</vt:lpstr>
      <vt:lpstr>3. 이미지 변화 – 합성곱 &amp; 풀링계층</vt:lpstr>
      <vt:lpstr>4. Full_layer()</vt:lpstr>
      <vt:lpstr>5. 드롭아웃(dropout)</vt:lpstr>
      <vt:lpstr>전체 흐름을 봐보자</vt:lpstr>
      <vt:lpstr>PowerPoint 프레젠테이션</vt:lpstr>
      <vt:lpstr>PowerPoint 프레젠테이션</vt:lpstr>
      <vt:lpstr>결과..</vt:lpstr>
      <vt:lpstr>결과 분석</vt:lpstr>
      <vt:lpstr>그밖에.. CNN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29</cp:revision>
  <dcterms:created xsi:type="dcterms:W3CDTF">2018-12-16T04:59:28Z</dcterms:created>
  <dcterms:modified xsi:type="dcterms:W3CDTF">2018-12-19T10:24:16Z</dcterms:modified>
</cp:coreProperties>
</file>